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8"/>
  </p:notesMasterIdLst>
  <p:handoutMasterIdLst>
    <p:handoutMasterId r:id="rId19"/>
  </p:handoutMasterIdLst>
  <p:sldIdLst>
    <p:sldId id="271" r:id="rId2"/>
    <p:sldId id="256" r:id="rId3"/>
    <p:sldId id="257" r:id="rId4"/>
    <p:sldId id="258" r:id="rId5"/>
    <p:sldId id="259" r:id="rId6"/>
    <p:sldId id="260" r:id="rId7"/>
    <p:sldId id="265" r:id="rId8"/>
    <p:sldId id="266" r:id="rId9"/>
    <p:sldId id="267" r:id="rId10"/>
    <p:sldId id="268" r:id="rId11"/>
    <p:sldId id="261" r:id="rId12"/>
    <p:sldId id="262" r:id="rId13"/>
    <p:sldId id="263" r:id="rId14"/>
    <p:sldId id="264" r:id="rId15"/>
    <p:sldId id="270" r:id="rId16"/>
    <p:sldId id="27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16E"/>
    <a:srgbClr val="FFFF00"/>
    <a:srgbClr val="FE006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1" d="100"/>
          <a:sy n="51" d="100"/>
        </p:scale>
        <p:origin x="-90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mputer%20and%20Tech\Coren-IAB-ForClassDevelopmen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mputer%20and%20Tech\Coren-IAB-ForClassDevelopmen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mputer%20and%20Tech\Coren-IAB-ForClassDevelopmen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mputer%20and%20Tech\Coren-IAB-ForClassDevelopmen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7"/>
  <c:chart>
    <c:plotArea>
      <c:layout/>
      <c:barChart>
        <c:barDir val="col"/>
        <c:grouping val="clustered"/>
        <c:ser>
          <c:idx val="0"/>
          <c:order val="0"/>
          <c:tx>
            <c:strRef>
              <c:f>'IAB1'!$B$10</c:f>
              <c:strCache>
                <c:ptCount val="1"/>
                <c:pt idx="0">
                  <c:v>College Board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'IAB1'!$I$10:$M$10</c:f>
              <c:numCache>
                <c:formatCode>General</c:formatCode>
                <c:ptCount val="5"/>
                <c:pt idx="0">
                  <c:v>7</c:v>
                </c:pt>
                <c:pt idx="1">
                  <c:v>9</c:v>
                </c:pt>
                <c:pt idx="2">
                  <c:v>7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</c:ser>
        <c:ser>
          <c:idx val="1"/>
          <c:order val="1"/>
          <c:tx>
            <c:strRef>
              <c:f>'IAB1'!$B$11</c:f>
              <c:strCache>
                <c:ptCount val="1"/>
                <c:pt idx="0">
                  <c:v>Career Explorer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'IAB1'!$I$11:$M$11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</c:ser>
        <c:ser>
          <c:idx val="2"/>
          <c:order val="2"/>
          <c:tx>
            <c:strRef>
              <c:f>'IAB1'!$B$12</c:f>
              <c:strCache>
                <c:ptCount val="1"/>
                <c:pt idx="0">
                  <c:v>Vocational Information Center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'IAB1'!$I$12:$M$12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8</c:v>
                </c:pt>
              </c:numCache>
            </c:numRef>
          </c:val>
        </c:ser>
        <c:ser>
          <c:idx val="3"/>
          <c:order val="3"/>
          <c:tx>
            <c:strRef>
              <c:f>'IAB1'!$B$13</c:f>
              <c:strCache>
                <c:ptCount val="1"/>
                <c:pt idx="0">
                  <c:v>EdGate's Career and Technical Education Center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'IAB1'!$I$13:$M$13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3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</c:ser>
        <c:ser>
          <c:idx val="4"/>
          <c:order val="4"/>
          <c:tx>
            <c:strRef>
              <c:f>'IAB1'!$B$14</c:f>
              <c:strCache>
                <c:ptCount val="1"/>
                <c:pt idx="0">
                  <c:v>Career Builder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'IAB1'!$I$14:$M$14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</c:ser>
        <c:ser>
          <c:idx val="5"/>
          <c:order val="5"/>
          <c:tx>
            <c:strRef>
              <c:f>'IAB1'!$B$15</c:f>
              <c:strCache>
                <c:ptCount val="1"/>
                <c:pt idx="0">
                  <c:v>Monster 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'IAB1'!$I$15:$M$15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8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</c:ser>
        <c:axId val="51715072"/>
        <c:axId val="51737344"/>
      </c:barChart>
      <c:catAx>
        <c:axId val="51715072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>
                <a:solidFill>
                  <a:schemeClr val="tx1"/>
                </a:solidFill>
              </a:defRPr>
            </a:pPr>
            <a:endParaRPr lang="en-US"/>
          </a:p>
        </c:txPr>
        <c:crossAx val="51737344"/>
        <c:crosses val="autoZero"/>
        <c:auto val="1"/>
        <c:lblAlgn val="ctr"/>
        <c:lblOffset val="100"/>
      </c:catAx>
      <c:valAx>
        <c:axId val="51737344"/>
        <c:scaling>
          <c:orientation val="minMax"/>
        </c:scaling>
        <c:axPos val="l"/>
        <c:majorGridlines/>
        <c:numFmt formatCode="General" sourceLinked="1"/>
        <c:tickLblPos val="nextTo"/>
        <c:spPr>
          <a:ln>
            <a:solidFill>
              <a:schemeClr val="accent6">
                <a:lumMod val="75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51715072"/>
        <c:crosses val="autoZero"/>
        <c:crossBetween val="between"/>
      </c:valAx>
    </c:plotArea>
    <c:legend>
      <c:legendPos val="r"/>
      <c:legendEntry>
        <c:idx val="3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0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68307939071718604"/>
          <c:y val="2.0591629813396614E-2"/>
          <c:w val="0.30837357830271311"/>
          <c:h val="0.97684948340994993"/>
        </c:manualLayout>
      </c:layout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hart>
    <c:plotArea>
      <c:layout/>
      <c:barChart>
        <c:barDir val="col"/>
        <c:grouping val="clustered"/>
        <c:ser>
          <c:idx val="0"/>
          <c:order val="0"/>
          <c:tx>
            <c:strRef>
              <c:f>'IAB1'!$B$21</c:f>
              <c:strCache>
                <c:ptCount val="1"/>
                <c:pt idx="0">
                  <c:v>Iseek 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'IAB1'!$I$21:$M$21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</c:numCache>
            </c:numRef>
          </c:val>
        </c:ser>
        <c:ser>
          <c:idx val="1"/>
          <c:order val="1"/>
          <c:tx>
            <c:strRef>
              <c:f>'IAB1'!$B$22</c:f>
              <c:strCache>
                <c:ptCount val="1"/>
                <c:pt idx="0">
                  <c:v>Career One Stop: Pathways to Career Success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'IAB1'!$I$22:$M$22</c:f>
              <c:numCache>
                <c:formatCode>General</c:formatCode>
                <c:ptCount val="5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</c:ser>
        <c:ser>
          <c:idx val="2"/>
          <c:order val="2"/>
          <c:tx>
            <c:strRef>
              <c:f>'IAB1'!$B$23</c:f>
              <c:strCache>
                <c:ptCount val="1"/>
                <c:pt idx="0">
                  <c:v>College Career Life Planning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'IAB1'!$I$23:$M$23</c:f>
              <c:numCache>
                <c:formatCode>General</c:formatCode>
                <c:ptCount val="5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</c:numCache>
            </c:numRef>
          </c:val>
        </c:ser>
        <c:ser>
          <c:idx val="3"/>
          <c:order val="3"/>
          <c:tx>
            <c:strRef>
              <c:f>'IAB1'!$B$24</c:f>
              <c:strCache>
                <c:ptCount val="1"/>
                <c:pt idx="0">
                  <c:v>America's Career Resource Network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'IAB1'!$I$24:$M$24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7</c:v>
                </c:pt>
                <c:pt idx="3">
                  <c:v>8</c:v>
                </c:pt>
                <c:pt idx="4">
                  <c:v>8</c:v>
                </c:pt>
              </c:numCache>
            </c:numRef>
          </c:val>
        </c:ser>
        <c:ser>
          <c:idx val="4"/>
          <c:order val="4"/>
          <c:tx>
            <c:strRef>
              <c:f>'IAB1'!$B$25</c:f>
              <c:strCache>
                <c:ptCount val="1"/>
                <c:pt idx="0">
                  <c:v>Career Zone Pennsylvania 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'IAB1'!$I$25:$M$25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</c:numCache>
            </c:numRef>
          </c:val>
        </c:ser>
        <c:ser>
          <c:idx val="5"/>
          <c:order val="5"/>
          <c:tx>
            <c:strRef>
              <c:f>'IAB1'!$B$26</c:f>
              <c:strCache>
                <c:ptCount val="1"/>
                <c:pt idx="0">
                  <c:v>Mayo Clinic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'IAB1'!$I$26:$M$26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</c:ser>
        <c:ser>
          <c:idx val="6"/>
          <c:order val="6"/>
          <c:tx>
            <c:strRef>
              <c:f>'IAB1'!$B$27</c:f>
              <c:strCache>
                <c:ptCount val="1"/>
                <c:pt idx="0">
                  <c:v>Mapping Your Future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'IAB1'!$I$27:$M$27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</c:ser>
        <c:ser>
          <c:idx val="7"/>
          <c:order val="7"/>
          <c:tx>
            <c:strRef>
              <c:f>'IAB1'!$B$28</c:f>
              <c:strCache>
                <c:ptCount val="1"/>
                <c:pt idx="0">
                  <c:v>The Fun Works: Careers You Never Knew Existed 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'IAB1'!$I$28:$M$28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</c:numCache>
            </c:numRef>
          </c:val>
        </c:ser>
        <c:ser>
          <c:idx val="8"/>
          <c:order val="8"/>
          <c:tx>
            <c:strRef>
              <c:f>'IAB1'!$B$29</c:f>
              <c:strCache>
                <c:ptCount val="1"/>
                <c:pt idx="0">
                  <c:v>Career Planning Guide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'IAB1'!$I$29:$M$29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</c:ser>
        <c:axId val="52068736"/>
        <c:axId val="52070272"/>
      </c:barChart>
      <c:catAx>
        <c:axId val="52068736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>
                <a:solidFill>
                  <a:schemeClr val="tx1"/>
                </a:solidFill>
              </a:defRPr>
            </a:pPr>
            <a:endParaRPr lang="en-US"/>
          </a:p>
        </c:txPr>
        <c:crossAx val="52070272"/>
        <c:crosses val="autoZero"/>
        <c:auto val="1"/>
        <c:lblAlgn val="ctr"/>
        <c:lblOffset val="100"/>
      </c:catAx>
      <c:valAx>
        <c:axId val="52070272"/>
        <c:scaling>
          <c:orientation val="minMax"/>
        </c:scaling>
        <c:axPos val="l"/>
        <c:majorGridlines/>
        <c:numFmt formatCode="General" sourceLinked="1"/>
        <c:tickLblPos val="nextTo"/>
        <c:spPr>
          <a:ln>
            <a:solidFill>
              <a:schemeClr val="accent1"/>
            </a:solidFill>
          </a:ln>
        </c:spPr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en-US"/>
          </a:p>
        </c:txPr>
        <c:crossAx val="5206873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6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7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8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66711891782758004"/>
          <c:y val="4.1201851457756955E-2"/>
          <c:w val="0.32433407362541278"/>
          <c:h val="0.91759629708448665"/>
        </c:manualLayout>
      </c:layout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5"/>
  <c:chart>
    <c:plotArea>
      <c:layout>
        <c:manualLayout>
          <c:layoutTarget val="inner"/>
          <c:xMode val="edge"/>
          <c:yMode val="edge"/>
          <c:x val="5.5664211328422655E-2"/>
          <c:y val="1.5149956255468066E-2"/>
          <c:w val="0.65083777834222334"/>
          <c:h val="0.89714216373638167"/>
        </c:manualLayout>
      </c:layout>
      <c:barChart>
        <c:barDir val="col"/>
        <c:grouping val="clustered"/>
        <c:ser>
          <c:idx val="0"/>
          <c:order val="0"/>
          <c:tx>
            <c:strRef>
              <c:f>'IAB1'!$B$30</c:f>
              <c:strCache>
                <c:ptCount val="1"/>
                <c:pt idx="0">
                  <c:v>Your Child’s Career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'IAB1'!$I$30:$M$30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</c:numCache>
            </c:numRef>
          </c:val>
        </c:ser>
        <c:ser>
          <c:idx val="1"/>
          <c:order val="1"/>
          <c:tx>
            <c:strRef>
              <c:f>'IAB1'!$B$31</c:f>
              <c:strCache>
                <c:ptCount val="1"/>
                <c:pt idx="0">
                  <c:v>Ameican School Counselor Association 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'IAB1'!$I$31:$M$31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axId val="52103040"/>
        <c:axId val="52104576"/>
      </c:barChart>
      <c:catAx>
        <c:axId val="5210304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>
                <a:solidFill>
                  <a:schemeClr val="tx1"/>
                </a:solidFill>
              </a:defRPr>
            </a:pPr>
            <a:endParaRPr lang="en-US"/>
          </a:p>
        </c:txPr>
        <c:crossAx val="52104576"/>
        <c:crosses val="autoZero"/>
        <c:auto val="1"/>
        <c:lblAlgn val="ctr"/>
        <c:lblOffset val="100"/>
      </c:catAx>
      <c:valAx>
        <c:axId val="52104576"/>
        <c:scaling>
          <c:orientation val="minMax"/>
        </c:scaling>
        <c:axPos val="l"/>
        <c:majorGridlines/>
        <c:numFmt formatCode="General" sourceLinked="1"/>
        <c:tickLblPos val="nextTo"/>
        <c:spPr>
          <a:ln>
            <a:solidFill>
              <a:schemeClr val="accent3"/>
            </a:solidFill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en-US"/>
          </a:p>
        </c:txPr>
        <c:crossAx val="5210304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70112564558462465"/>
          <c:y val="0.36917646424333966"/>
          <c:w val="0.26661628989924707"/>
          <c:h val="0.20685255096537589"/>
        </c:manualLayout>
      </c:layout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en-U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plotArea>
      <c:layout>
        <c:manualLayout>
          <c:layoutTarget val="inner"/>
          <c:xMode val="edge"/>
          <c:yMode val="edge"/>
          <c:x val="3.6202525966305493E-2"/>
          <c:y val="1.3447012305280021E-2"/>
          <c:w val="0.70729815824304065"/>
          <c:h val="0.88857858676756241"/>
        </c:manualLayout>
      </c:layout>
      <c:barChart>
        <c:barDir val="col"/>
        <c:grouping val="clustered"/>
        <c:ser>
          <c:idx val="0"/>
          <c:order val="0"/>
          <c:tx>
            <c:strRef>
              <c:f>'IAB1'!$B$16</c:f>
              <c:strCache>
                <c:ptCount val="1"/>
                <c:pt idx="0">
                  <c:v>North Carolina Career Resource Network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'IAB1'!$I$16:$M$16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</c:numCache>
            </c:numRef>
          </c:val>
        </c:ser>
        <c:ser>
          <c:idx val="1"/>
          <c:order val="1"/>
          <c:tx>
            <c:strRef>
              <c:f>'IAB1'!$B$17</c:f>
              <c:strCache>
                <c:ptCount val="1"/>
                <c:pt idx="0">
                  <c:v>Pennsylvania Career Education &amp; Work (CEW) Standards Toolkit 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'IAB1'!$I$17:$M$17</c:f>
              <c:numCache>
                <c:formatCode>General</c:formatCode>
                <c:ptCount val="5"/>
                <c:pt idx="0">
                  <c:v>7</c:v>
                </c:pt>
                <c:pt idx="1">
                  <c:v>6</c:v>
                </c:pt>
                <c:pt idx="2">
                  <c:v>5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</c:ser>
        <c:ser>
          <c:idx val="2"/>
          <c:order val="2"/>
          <c:tx>
            <c:strRef>
              <c:f>'IAB1'!$B$18</c:f>
              <c:strCache>
                <c:ptCount val="1"/>
                <c:pt idx="0">
                  <c:v>Career Voyages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'IAB1'!$I$18:$M$18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</c:ser>
        <c:ser>
          <c:idx val="3"/>
          <c:order val="3"/>
          <c:tx>
            <c:strRef>
              <c:f>'IAB1'!$B$19</c:f>
              <c:strCache>
                <c:ptCount val="1"/>
                <c:pt idx="0">
                  <c:v>Youth 2 Work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'IAB1'!$I$19:$M$19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</c:ser>
        <c:ser>
          <c:idx val="4"/>
          <c:order val="4"/>
          <c:tx>
            <c:strRef>
              <c:f>'IAB1'!$B$20</c:f>
              <c:strCache>
                <c:ptCount val="1"/>
                <c:pt idx="0">
                  <c:v>Bureau of Labor Statistics</c:v>
                </c:pt>
              </c:strCache>
            </c:strRef>
          </c:tx>
          <c:cat>
            <c:strRef>
              <c:f>'IAB1'!$I$9:$M$9</c:f>
              <c:strCache>
                <c:ptCount val="5"/>
                <c:pt idx="0">
                  <c:v>Content Scope</c:v>
                </c:pt>
                <c:pt idx="1">
                  <c:v>Content Quality</c:v>
                </c:pt>
                <c:pt idx="2">
                  <c:v>Ease of Use</c:v>
                </c:pt>
                <c:pt idx="3">
                  <c:v>External Links Value</c:v>
                </c:pt>
                <c:pt idx="4">
                  <c:v>Overall Rating</c:v>
                </c:pt>
              </c:strCache>
            </c:strRef>
          </c:cat>
          <c:val>
            <c:numRef>
              <c:f>'IAB1'!$I$20:$M$20</c:f>
              <c:numCache>
                <c:formatCode>General</c:formatCode>
                <c:ptCount val="5"/>
                <c:pt idx="0">
                  <c:v>6</c:v>
                </c:pt>
                <c:pt idx="1">
                  <c:v>8</c:v>
                </c:pt>
                <c:pt idx="2">
                  <c:v>8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</c:ser>
        <c:axId val="52165632"/>
        <c:axId val="52241152"/>
      </c:barChart>
      <c:catAx>
        <c:axId val="52165632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>
                <a:solidFill>
                  <a:schemeClr val="tx1"/>
                </a:solidFill>
              </a:defRPr>
            </a:pPr>
            <a:endParaRPr lang="en-US"/>
          </a:p>
        </c:txPr>
        <c:crossAx val="52241152"/>
        <c:crosses val="autoZero"/>
        <c:auto val="1"/>
        <c:lblAlgn val="ctr"/>
        <c:lblOffset val="100"/>
      </c:catAx>
      <c:valAx>
        <c:axId val="52241152"/>
        <c:scaling>
          <c:orientation val="minMax"/>
        </c:scaling>
        <c:axPos val="l"/>
        <c:majorGridlines/>
        <c:numFmt formatCode="General" sourceLinked="1"/>
        <c:tickLblPos val="nextTo"/>
        <c:spPr>
          <a:ln>
            <a:solidFill>
              <a:schemeClr val="accent1">
                <a:lumMod val="75000"/>
              </a:schemeClr>
            </a:solidFill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en-US"/>
          </a:p>
        </c:txPr>
        <c:crossAx val="5216563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74304495591897224"/>
          <c:y val="3.8433207212734813E-2"/>
          <c:w val="0.23442840478273574"/>
          <c:h val="0.95520451988955923"/>
        </c:manualLayout>
      </c:layout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en-US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67069-2485-4F8D-BF36-1706406367FB}" type="datetimeFigureOut">
              <a:rPr lang="en-US" smtClean="0"/>
              <a:pPr/>
              <a:t>3/19/2009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2E844-8218-4DC6-B22C-8A306A6FB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F51E7-E5EE-442D-A6E1-4B9AEB0DF7E8}" type="datetimeFigureOut">
              <a:rPr lang="en-US" smtClean="0"/>
              <a:pPr/>
              <a:t>3/19/2009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A63D2-0499-40C4-AF5A-90B2805670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A63D2-0499-40C4-AF5A-90B2805670B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00A2B17-2B8D-48C3-B2EE-3985E52503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BA716A8-02FE-47E0-8562-EAC6C40928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A1EB105-2C0B-470E-A3BB-D860C4F1EB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6018-D371-4B9F-95EF-DEAE751589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A0BBE5E-C509-412C-B7FC-A531A0273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F40C59B-91C2-4FB7-AAAD-C6B7F3B0EA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B91C005-810E-47A6-8BD5-4ABA200081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5CB2311-E745-4C90-8ABF-347AC079A9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8BE731F-BF4B-447D-8B7E-65B9F5F258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A1A8-4272-4475-80E9-28FD65B47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0B398F5-06E4-4709-81B0-E0EEF14F07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5BF0EE-CF8E-43A2-B1D0-F56E93B448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Computer%20and%20Tech\010.AVI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trueu.org/images/artimgs/cswhatshouldido_lrg.jpg&amp;imgrefurl=http://www.trueu.org/careerservices/A000000616.cfm&amp;usg=__UgiLR0ZCqS39YWQriVrVTYpBkUU=&amp;h=567&amp;w=516&amp;sz=104&amp;hl=en&amp;start=2&amp;um=1&amp;tbnid=32Xqj4PaGhCtIM:&amp;tbnh=134&amp;tbnw=122&amp;prev=/images?q=What+do+you+want+to+be+when+you+grow+up&amp;um=1&amp;hl=en&amp;safe=active&amp;sa=N" TargetMode="External"/><Relationship Id="rId2" Type="http://schemas.openxmlformats.org/officeDocument/2006/relationships/hyperlink" Target="http://elisacoren.angelfire.com/index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trueu.org/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cs.wisc.edu/info/images/careerprocess.p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hyperlink" Target="Coren-IAB-ForClassDevelopment.xls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CorenResearch%20Excerpts%20.docx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hyperlink" Target="CorenCommunityClip.wm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solidFill>
                  <a:srgbClr val="FF016E"/>
                </a:solidFill>
              </a:rPr>
              <a:t>Introduction Video </a:t>
            </a:r>
            <a:endParaRPr lang="en-US" sz="4800" u="sng" dirty="0">
              <a:solidFill>
                <a:srgbClr val="FF016E"/>
              </a:solidFill>
            </a:endParaRPr>
          </a:p>
        </p:txBody>
      </p:sp>
      <p:pic>
        <p:nvPicPr>
          <p:cNvPr id="4" name="010.AVI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43200" y="2133600"/>
            <a:ext cx="3849688" cy="288766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800600"/>
            <a:ext cx="7772400" cy="18288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Elisa </a:t>
            </a:r>
            <a:r>
              <a:rPr lang="en-US" dirty="0" err="1">
                <a:solidFill>
                  <a:schemeClr val="tx1"/>
                </a:solidFill>
              </a:rPr>
              <a:t>Coren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ea typeface="Calibri" pitchFamily="34" charset="0"/>
                <a:cs typeface="Calibri" pitchFamily="34" charset="0"/>
                <a:hlinkClick r:id="rId2"/>
              </a:rPr>
              <a:t>http://elisacoren.angelfire.com/index.html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COUN 511 Spring 2009</a:t>
            </a:r>
          </a:p>
          <a:p>
            <a:endParaRPr 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-609600"/>
            <a:ext cx="8458200" cy="24384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sz="4500" dirty="0">
                <a:solidFill>
                  <a:schemeClr val="accent1">
                    <a:lumMod val="75000"/>
                  </a:schemeClr>
                </a:solidFill>
              </a:rPr>
              <a:t>SCHOOL COUNSELORS AND STUDENTS’CAREER CHOICE</a:t>
            </a:r>
          </a:p>
        </p:txBody>
      </p:sp>
      <p:pic>
        <p:nvPicPr>
          <p:cNvPr id="2053" name="Picture 5" descr="http://tbn2.google.com/images?q=tbn:32Xqj4PaGhCtIM:http://www.trueu.org/images/artimgs/cswhatshouldido_lrg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984154"/>
            <a:ext cx="3048000" cy="3349846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048000" y="5105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  <a:hlinkClick r:id="rId5"/>
              </a:rPr>
              <a:t>Picture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5"/>
              </a:rPr>
              <a:t>: Source </a:t>
            </a:r>
            <a:r>
              <a:rPr lang="en-US" sz="1200" dirty="0">
                <a:latin typeface="Arial" pitchFamily="34" charset="0"/>
                <a:cs typeface="Arial" pitchFamily="34" charset="0"/>
                <a:hlinkClick r:id="rId5"/>
              </a:rPr>
              <a:t>www.trueu.org 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chemeClr val="accent1">
                    <a:lumMod val="75000"/>
                  </a:schemeClr>
                </a:solidFill>
              </a:rPr>
              <a:t>What is Career Choice?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295400"/>
            <a:ext cx="4038600" cy="54864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Career choice </a:t>
            </a:r>
            <a:r>
              <a:rPr lang="en-US" sz="2400" dirty="0"/>
              <a:t>is the act of selecting an occupation.</a:t>
            </a:r>
          </a:p>
          <a:p>
            <a:r>
              <a:rPr lang="en-US" sz="2400" dirty="0"/>
              <a:t>Selection is made through the process of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career development.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Lifelong process that allows one to:</a:t>
            </a:r>
          </a:p>
          <a:p>
            <a:pPr lvl="2"/>
            <a:r>
              <a:rPr lang="en-US" dirty="0"/>
              <a:t> Assess skills, interest, abilities, and personality</a:t>
            </a:r>
          </a:p>
          <a:p>
            <a:pPr lvl="2"/>
            <a:r>
              <a:rPr lang="en-US" dirty="0"/>
              <a:t>Explore career options</a:t>
            </a:r>
          </a:p>
          <a:p>
            <a:pPr lvl="2"/>
            <a:r>
              <a:rPr lang="en-US" dirty="0"/>
              <a:t>Set career goals and plan how to achieve career goals</a:t>
            </a:r>
          </a:p>
          <a:p>
            <a:pPr lvl="2"/>
            <a:r>
              <a:rPr lang="en-US" dirty="0"/>
              <a:t>Act out goals and plan. </a:t>
            </a:r>
            <a:endParaRPr lang="en-US" sz="2000" dirty="0"/>
          </a:p>
          <a:p>
            <a:pPr lvl="2">
              <a:buFontTx/>
              <a:buNone/>
            </a:pPr>
            <a:endParaRPr lang="en-US" sz="2000" dirty="0"/>
          </a:p>
        </p:txBody>
      </p:sp>
      <p:grpSp>
        <p:nvGrpSpPr>
          <p:cNvPr id="9" name="Group 8"/>
          <p:cNvGrpSpPr/>
          <p:nvPr/>
        </p:nvGrpSpPr>
        <p:grpSpPr>
          <a:xfrm>
            <a:off x="4267200" y="1752600"/>
            <a:ext cx="5181600" cy="4724400"/>
            <a:chOff x="4079714" y="1141956"/>
            <a:chExt cx="5369086" cy="5336088"/>
          </a:xfrm>
        </p:grpSpPr>
        <p:pic>
          <p:nvPicPr>
            <p:cNvPr id="3079" name="Picture 7" descr="http://www.dcs.wisc.edu/info/images/careerprocess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79714" y="1141956"/>
              <a:ext cx="4891414" cy="5336088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4191000" y="6172200"/>
              <a:ext cx="525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hlinkClick r:id="rId4"/>
                </a:rPr>
                <a:t>Picture Source: www.dcs.wisc.edu/info/images/careerprocess.png</a:t>
              </a:r>
              <a:endParaRPr lang="en-US" sz="1200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Topics of Career Choice that Counselors will deal with are: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447800" y="1447800"/>
            <a:ext cx="6172200" cy="4114800"/>
          </a:xfrm>
        </p:spPr>
        <p:txBody>
          <a:bodyPr/>
          <a:lstStyle/>
          <a:p>
            <a:r>
              <a:rPr lang="en-US" dirty="0"/>
              <a:t>Interests, Abilities, Skills, and Personality Assessments</a:t>
            </a:r>
          </a:p>
          <a:p>
            <a:r>
              <a:rPr lang="en-US" dirty="0"/>
              <a:t>Career Exploration</a:t>
            </a:r>
          </a:p>
          <a:p>
            <a:r>
              <a:rPr lang="en-US" dirty="0"/>
              <a:t>College Planning</a:t>
            </a:r>
          </a:p>
          <a:p>
            <a:r>
              <a:rPr lang="en-US" dirty="0"/>
              <a:t>Resume and Cover Letter Writing</a:t>
            </a:r>
          </a:p>
          <a:p>
            <a:r>
              <a:rPr lang="en-US" dirty="0"/>
              <a:t>Networking and Interviewing</a:t>
            </a:r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4100" name="Picture 4" descr="C:\Documents and Settings\ecoren\Local Settings\Temporary Internet Files\Content.IE5\LRPK00Y9\MCBD06642_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4800600"/>
            <a:ext cx="1841602" cy="1841602"/>
          </a:xfrm>
          <a:prstGeom prst="rect">
            <a:avLst/>
          </a:prstGeom>
          <a:noFill/>
        </p:spPr>
      </p:pic>
      <p:pic>
        <p:nvPicPr>
          <p:cNvPr id="4101" name="Picture 5" descr="C:\Documents and Settings\ecoren\Local Settings\Temporary Internet Files\Content.IE5\ELO85AGW\MPj0439390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953000"/>
            <a:ext cx="2286000" cy="1526177"/>
          </a:xfrm>
          <a:prstGeom prst="rect">
            <a:avLst/>
          </a:prstGeom>
          <a:noFill/>
        </p:spPr>
      </p:pic>
      <p:pic>
        <p:nvPicPr>
          <p:cNvPr id="4103" name="Picture 7" descr="C:\Documents and Settings\ecoren\Local Settings\Temporary Internet Files\Content.IE5\2SN39JP7\MCj0398389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4800600"/>
            <a:ext cx="1965960" cy="184983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chemeClr val="accent1">
                    <a:lumMod val="75000"/>
                  </a:schemeClr>
                </a:solidFill>
              </a:rPr>
              <a:t>What can Counselors do?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371600"/>
            <a:ext cx="7772400" cy="4114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300" dirty="0"/>
              <a:t>Easiest way to get information about career choice and development out to the school community is through a webpage that has: </a:t>
            </a:r>
          </a:p>
          <a:p>
            <a:pPr lvl="1">
              <a:lnSpc>
                <a:spcPct val="90000"/>
              </a:lnSpc>
            </a:pPr>
            <a:r>
              <a:rPr lang="en-US" sz="3300" dirty="0">
                <a:solidFill>
                  <a:schemeClr val="tx1"/>
                </a:solidFill>
              </a:rPr>
              <a:t>External Links</a:t>
            </a:r>
          </a:p>
          <a:p>
            <a:pPr lvl="1">
              <a:lnSpc>
                <a:spcPct val="90000"/>
              </a:lnSpc>
            </a:pPr>
            <a:r>
              <a:rPr lang="en-US" sz="3300" dirty="0">
                <a:solidFill>
                  <a:schemeClr val="tx1"/>
                </a:solidFill>
              </a:rPr>
              <a:t>Self-assessments</a:t>
            </a:r>
          </a:p>
          <a:p>
            <a:pPr lvl="1">
              <a:lnSpc>
                <a:spcPct val="90000"/>
              </a:lnSpc>
            </a:pPr>
            <a:r>
              <a:rPr lang="en-US" sz="3300" dirty="0">
                <a:solidFill>
                  <a:schemeClr val="tx1"/>
                </a:solidFill>
              </a:rPr>
              <a:t>Activities </a:t>
            </a:r>
          </a:p>
          <a:p>
            <a:pPr lvl="1">
              <a:lnSpc>
                <a:spcPct val="90000"/>
              </a:lnSpc>
            </a:pPr>
            <a:r>
              <a:rPr lang="en-US" sz="3300" dirty="0">
                <a:solidFill>
                  <a:schemeClr val="tx1"/>
                </a:solidFill>
              </a:rPr>
              <a:t>College information</a:t>
            </a:r>
          </a:p>
          <a:p>
            <a:pPr lvl="1">
              <a:lnSpc>
                <a:spcPct val="90000"/>
              </a:lnSpc>
            </a:pPr>
            <a:r>
              <a:rPr lang="en-US" sz="3300" dirty="0">
                <a:solidFill>
                  <a:schemeClr val="tx1"/>
                </a:solidFill>
              </a:rPr>
              <a:t>Career Profiles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2672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Autofit/>
          </a:bodyPr>
          <a:lstStyle/>
          <a:p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Career Choice </a:t>
            </a:r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Address </a:t>
            </a:r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Book </a:t>
            </a:r>
            <a:endParaRPr lang="en-US" sz="48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I  researched 22 websites that counselors can use to assist with career choice with students. </a:t>
            </a:r>
          </a:p>
          <a:p>
            <a:pPr lvl="1"/>
            <a:r>
              <a:rPr lang="en-US" sz="3200" dirty="0" smtClean="0">
                <a:hlinkClick r:id="rId2" action="ppaction://hlinkfile" tooltip="http://elisacoren.angelfire.com/Coren-IAB-ForClassDevelopment.xls"/>
              </a:rPr>
              <a:t>Internet Address Book</a:t>
            </a:r>
            <a:endParaRPr lang="en-US" sz="3200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6148" name="Picture 4" descr="C:\Documents and Settings\ecoren\Local Settings\Temporary Internet Files\Content.IE5\ELO85AGW\MCBD08379_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4038600"/>
            <a:ext cx="2667000" cy="24120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676400"/>
            <a:ext cx="8839200" cy="3581400"/>
          </a:xfrm>
        </p:spPr>
        <p:txBody>
          <a:bodyPr>
            <a:normAutofit/>
          </a:bodyPr>
          <a:lstStyle/>
          <a:p>
            <a:r>
              <a:rPr lang="en-US" sz="9600" dirty="0" smtClean="0">
                <a:solidFill>
                  <a:schemeClr val="accent1">
                    <a:lumMod val="75000"/>
                  </a:schemeClr>
                </a:solidFill>
              </a:rPr>
              <a:t>WEBSITES BREAKDOWN</a:t>
            </a:r>
            <a:endParaRPr lang="en-US" sz="9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-76200"/>
            <a:ext cx="9448800" cy="1143000"/>
          </a:xfrm>
        </p:spPr>
        <p:txBody>
          <a:bodyPr>
            <a:normAutofit/>
          </a:bodyPr>
          <a:lstStyle/>
          <a:p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Website Categories</a:t>
            </a:r>
            <a:endParaRPr lang="en-US" sz="48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The websites classified into four categories.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Commercial 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Nonprofit organizations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Professional organizations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Government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Audience Members</a:t>
            </a:r>
            <a:endParaRPr lang="en-US" sz="48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Counselors</a:t>
            </a:r>
          </a:p>
          <a:p>
            <a:r>
              <a:rPr lang="en-US" sz="4400" dirty="0" smtClean="0"/>
              <a:t>Students</a:t>
            </a:r>
          </a:p>
          <a:p>
            <a:r>
              <a:rPr lang="en-US" sz="4400" dirty="0" smtClean="0"/>
              <a:t>Parents &amp; Family</a:t>
            </a:r>
          </a:p>
          <a:p>
            <a:r>
              <a:rPr lang="en-US" sz="4400" dirty="0" smtClean="0"/>
              <a:t>Teachers</a:t>
            </a:r>
            <a:endParaRPr lang="en-US" sz="4400" dirty="0"/>
          </a:p>
        </p:txBody>
      </p:sp>
      <p:pic>
        <p:nvPicPr>
          <p:cNvPr id="7171" name="Picture 3" descr="C:\Documents and Settings\ecoren\Local Settings\Temporary Internet Files\Content.IE5\ELO85AGW\MCj0398089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4612" y="3200400"/>
            <a:ext cx="3510191" cy="3657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Website Analysis </a:t>
            </a:r>
            <a:endParaRPr lang="en-US" sz="48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The websites in the internet address book were analyzed  according to the following criteria: 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 Content Scope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Content Quality 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Ease of Use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External Link Value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Overall Rating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8194" name="Picture 2" descr="C:\Documents and Settings\ecoren\Local Settings\Temporary Internet Files\Content.IE5\ELO85AGW\MCPE01984_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429000"/>
            <a:ext cx="4582562" cy="30676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Commercial Websites </a:t>
            </a:r>
            <a:endParaRPr lang="en-US" sz="48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143000"/>
          <a:ext cx="8915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 dirty="0" smtClean="0">
                <a:solidFill>
                  <a:schemeClr val="accent1">
                    <a:lumMod val="75000"/>
                  </a:schemeClr>
                </a:solidFill>
              </a:rPr>
              <a:t>Nonprofit Organizations Websites</a:t>
            </a:r>
            <a:endParaRPr lang="en-US" sz="40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219200"/>
          <a:ext cx="89154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Professional Organizations </a:t>
            </a:r>
            <a:endParaRPr lang="en-US" sz="48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"/>
          </p:nvPr>
        </p:nvGraphicFramePr>
        <p:xfrm>
          <a:off x="0" y="1143000"/>
          <a:ext cx="94488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Government  Websites</a:t>
            </a:r>
            <a:endParaRPr lang="en-US" sz="48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28600" y="990600"/>
          <a:ext cx="89154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-381000"/>
            <a:ext cx="9372600" cy="1417638"/>
          </a:xfrm>
        </p:spPr>
        <p:txBody>
          <a:bodyPr>
            <a:normAutofit/>
          </a:bodyPr>
          <a:lstStyle/>
          <a:p>
            <a:r>
              <a:rPr lang="en-US" sz="4400" u="sng" dirty="0" smtClean="0">
                <a:solidFill>
                  <a:schemeClr val="accent1">
                    <a:lumMod val="75000"/>
                  </a:schemeClr>
                </a:solidFill>
              </a:rPr>
              <a:t>Examples of Website Information</a:t>
            </a:r>
            <a:endParaRPr lang="en-US" sz="44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n-US" sz="3600" dirty="0" smtClean="0"/>
              <a:t>To view examples of information that can be found on the websites access:</a:t>
            </a:r>
          </a:p>
          <a:p>
            <a:pPr lvl="1"/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hlinkClick r:id="rId2" action="ppaction://hlinkfile" tooltip="http://elisacoren.angelfire.com/CorenResearch_Excerpts_.pdf"/>
              </a:rPr>
              <a:t>Excerpts</a:t>
            </a:r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218" name="Picture 2" descr="C:\Documents and Settings\ecoren\Local Settings\Temporary Internet Files\Content.IE5\LRPK00Y9\MCj0432640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657600"/>
            <a:ext cx="3711920" cy="205769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solidFill>
                  <a:schemeClr val="accent1">
                    <a:lumMod val="75000"/>
                  </a:schemeClr>
                </a:solidFill>
              </a:rPr>
              <a:t>Virtual Tour of Top 3 Sites</a:t>
            </a:r>
            <a:endParaRPr lang="en-US" sz="48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4400" dirty="0" smtClean="0"/>
              <a:t>To take a virtual tour of my top 3 websites….</a:t>
            </a:r>
            <a:endParaRPr lang="en-US" sz="4400" dirty="0" smtClean="0">
              <a:hlinkClick r:id="rId2" action="ppaction://hlinkfile" tooltip="Virtual Tour of Top 3 Sites"/>
            </a:endParaRPr>
          </a:p>
          <a:p>
            <a:pPr lvl="1"/>
            <a:r>
              <a:rPr lang="en-US" sz="4800" dirty="0" smtClean="0">
                <a:solidFill>
                  <a:srgbClr val="92D050"/>
                </a:solidFill>
                <a:hlinkClick r:id="rId2" action="ppaction://hlinkfile" tooltip="Virtual Tour of Top 3 Sites"/>
              </a:rPr>
              <a:t>Click Here </a:t>
            </a:r>
            <a:endParaRPr lang="en-US" sz="4800" dirty="0" smtClean="0">
              <a:solidFill>
                <a:srgbClr val="92D050"/>
              </a:solidFill>
            </a:endParaRPr>
          </a:p>
          <a:p>
            <a:pPr lvl="1">
              <a:buNone/>
            </a:pP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1026" name="Picture 2" descr="C:\Documents and Settings\ecoren.MXL64002CQ\Local Settings\Temporary Internet Files\Content.IE5\LRPK00Y9\MCj0221843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2949" y="2637505"/>
            <a:ext cx="3991051" cy="422049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348</TotalTime>
  <Words>268</Words>
  <Application>Microsoft PowerPoint</Application>
  <PresentationFormat>On-screen Show (4:3)</PresentationFormat>
  <Paragraphs>64</Paragraphs>
  <Slides>16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Civic</vt:lpstr>
      <vt:lpstr>Introduction Video </vt:lpstr>
      <vt:lpstr>SCHOOL COUNSELORS AND STUDENTS’CAREER CHOICE</vt:lpstr>
      <vt:lpstr>What is Career Choice?</vt:lpstr>
      <vt:lpstr> Topics of Career Choice that Counselors will deal with are:</vt:lpstr>
      <vt:lpstr>What can Counselors do? </vt:lpstr>
      <vt:lpstr>Career Choice Address Book </vt:lpstr>
      <vt:lpstr>WEBSITES BREAKDOWN</vt:lpstr>
      <vt:lpstr>Website Categories</vt:lpstr>
      <vt:lpstr>Audience Members</vt:lpstr>
      <vt:lpstr>Website Analysis </vt:lpstr>
      <vt:lpstr>Commercial Websites </vt:lpstr>
      <vt:lpstr>Nonprofit Organizations Websites</vt:lpstr>
      <vt:lpstr>Professional Organizations </vt:lpstr>
      <vt:lpstr>Government  Websites</vt:lpstr>
      <vt:lpstr>Examples of Website Information</vt:lpstr>
      <vt:lpstr>Virtual Tour of Top 3 Sites</vt:lpstr>
    </vt:vector>
  </TitlesOfParts>
  <Company>Woods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CHOICE</dc:title>
  <dc:creator>corene</dc:creator>
  <cp:lastModifiedBy>Information Systems</cp:lastModifiedBy>
  <cp:revision>51</cp:revision>
  <dcterms:created xsi:type="dcterms:W3CDTF">2009-02-11T20:36:13Z</dcterms:created>
  <dcterms:modified xsi:type="dcterms:W3CDTF">2009-03-19T21:09:28Z</dcterms:modified>
</cp:coreProperties>
</file>